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3" r:id="rId6"/>
    <p:sldId id="259" r:id="rId7"/>
    <p:sldId id="260" r:id="rId8"/>
    <p:sldId id="257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_CityNovaRg" pitchFamily="18" charset="-52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latin typeface="a_CityNovaRg" pitchFamily="18" charset="-52"/>
              </a:rPr>
              <a:t>«Детский сад № 6 города Шимановска»</a:t>
            </a:r>
            <a:endParaRPr lang="ru-RU" sz="1600" b="1" dirty="0">
              <a:latin typeface="a_CityNovaRg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860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_CityNovaRg" pitchFamily="18" charset="-52"/>
              </a:rPr>
              <a:t>Предметно-развивающая среда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_CityNovaRg" pitchFamily="18" charset="-52"/>
              </a:rPr>
              <a:t>1 младшей «А» группы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_CityNovaRg" pitchFamily="18" charset="-52"/>
              </a:rPr>
              <a:t> детский сад «Росинка»</a:t>
            </a:r>
            <a:endParaRPr lang="ru-RU" sz="3600" dirty="0">
              <a:solidFill>
                <a:srgbClr val="FF0000"/>
              </a:solidFill>
              <a:latin typeface="a_CityNovaRg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257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CityNovaRg" pitchFamily="18" charset="-52"/>
              </a:rPr>
              <a:t>Подготовила: воспитатель </a:t>
            </a:r>
            <a:r>
              <a:rPr lang="ru-RU" dirty="0" smtClean="0">
                <a:latin typeface="a_CityNovaRg" pitchFamily="18" charset="-52"/>
              </a:rPr>
              <a:t>первой </a:t>
            </a:r>
            <a:r>
              <a:rPr lang="ru-RU" dirty="0" smtClean="0">
                <a:latin typeface="a_CityNovaRg" pitchFamily="18" charset="-52"/>
              </a:rPr>
              <a:t>квалификационной категории</a:t>
            </a:r>
          </a:p>
          <a:p>
            <a:r>
              <a:rPr lang="ru-RU" dirty="0" smtClean="0">
                <a:latin typeface="a_CityNovaRg" pitchFamily="18" charset="-52"/>
              </a:rPr>
              <a:t> Гусарова Наталья Владимировна</a:t>
            </a:r>
            <a:endParaRPr lang="ru-RU" dirty="0">
              <a:latin typeface="a_CityNova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76400" y="457200"/>
            <a:ext cx="56031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физической активности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Наталья\Documents\скриншот ноябрь 2021\IMG_20211129_124219.jpg"/>
          <p:cNvPicPr>
            <a:picLocks noChangeAspect="1" noChangeArrowheads="1"/>
          </p:cNvPicPr>
          <p:nvPr/>
        </p:nvPicPr>
        <p:blipFill>
          <a:blip r:embed="rId3" cstate="print"/>
          <a:srcRect t="5385" b="10000"/>
          <a:stretch>
            <a:fillRect/>
          </a:stretch>
        </p:blipFill>
        <p:spPr bwMode="auto">
          <a:xfrm>
            <a:off x="2971800" y="1828800"/>
            <a:ext cx="3368385" cy="380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8200" y="533400"/>
            <a:ext cx="7452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музыкально-театрализованной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1"/>
            <a:ext cx="4419600" cy="256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Наталья\Documents\скриншот ноябрь 2021\IMG_20211126_150816.jpg"/>
          <p:cNvPicPr>
            <a:picLocks noChangeAspect="1" noChangeArrowheads="1"/>
          </p:cNvPicPr>
          <p:nvPr/>
        </p:nvPicPr>
        <p:blipFill>
          <a:blip r:embed="rId4" cstate="print"/>
          <a:srcRect t="15897" b="5897"/>
          <a:stretch>
            <a:fillRect/>
          </a:stretch>
        </p:blipFill>
        <p:spPr bwMode="auto">
          <a:xfrm>
            <a:off x="2362200" y="4495800"/>
            <a:ext cx="3117954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Наталья\Documents\скриншот ноябрь 2021\IMG_20211126_150810.jpg"/>
          <p:cNvPicPr>
            <a:picLocks noChangeAspect="1" noChangeArrowheads="1"/>
          </p:cNvPicPr>
          <p:nvPr/>
        </p:nvPicPr>
        <p:blipFill>
          <a:blip r:embed="rId5" cstate="print"/>
          <a:srcRect t="41346" r="18974"/>
          <a:stretch>
            <a:fillRect/>
          </a:stretch>
        </p:blipFill>
        <p:spPr bwMode="auto">
          <a:xfrm>
            <a:off x="5943600" y="2362200"/>
            <a:ext cx="2438400" cy="235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33600" y="381000"/>
            <a:ext cx="44744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игровой деятельности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Наталья\Documents\скриншот ноябрь 2021\IMG_20211126_14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Наталья\Documents\скриншот ноябрь 2021\IMG_20211126_145438.jpg"/>
          <p:cNvPicPr>
            <a:picLocks noChangeAspect="1" noChangeArrowheads="1"/>
          </p:cNvPicPr>
          <p:nvPr/>
        </p:nvPicPr>
        <p:blipFill>
          <a:blip r:embed="rId4" cstate="print"/>
          <a:srcRect t="15000" b="16000"/>
          <a:stretch>
            <a:fillRect/>
          </a:stretch>
        </p:blipFill>
        <p:spPr bwMode="auto">
          <a:xfrm>
            <a:off x="1371600" y="1828800"/>
            <a:ext cx="347869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Наталья\Documents\скриншот ноябрь 2021\IMG_20211129_124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5" name="Picture 1" descr="C:\Users\Наталья\Documents\скриншот ноябрь 2021\IMG_20211126_144654.jpg"/>
          <p:cNvPicPr>
            <a:picLocks noChangeAspect="1" noChangeArrowheads="1"/>
          </p:cNvPicPr>
          <p:nvPr/>
        </p:nvPicPr>
        <p:blipFill>
          <a:blip r:embed="rId3" cstate="print"/>
          <a:srcRect t="15216" r="7156" b="22889"/>
          <a:stretch>
            <a:fillRect/>
          </a:stretch>
        </p:blipFill>
        <p:spPr bwMode="auto">
          <a:xfrm rot="16200000">
            <a:off x="4914901" y="1866899"/>
            <a:ext cx="3428999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Наталья\Documents\скриншот ноябрь 2021\IMG_20211126_145656.jpg"/>
          <p:cNvPicPr>
            <a:picLocks noChangeAspect="1" noChangeArrowheads="1"/>
          </p:cNvPicPr>
          <p:nvPr/>
        </p:nvPicPr>
        <p:blipFill>
          <a:blip r:embed="rId4" cstate="print"/>
          <a:srcRect l="7031" t="6250" r="20312" b="3125"/>
          <a:stretch>
            <a:fillRect/>
          </a:stretch>
        </p:blipFill>
        <p:spPr bwMode="auto">
          <a:xfrm>
            <a:off x="1371600" y="1066800"/>
            <a:ext cx="342111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14400" y="533400"/>
            <a:ext cx="69062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Природы и экспериментирования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Наталья\Documents\скриншот ноябрь 2021\IMG_20211126_115023.jpg"/>
          <p:cNvPicPr>
            <a:picLocks noChangeAspect="1" noChangeArrowheads="1"/>
          </p:cNvPicPr>
          <p:nvPr/>
        </p:nvPicPr>
        <p:blipFill>
          <a:blip r:embed="rId3" cstate="print"/>
          <a:srcRect t="8511" b="6383"/>
          <a:stretch>
            <a:fillRect/>
          </a:stretch>
        </p:blipFill>
        <p:spPr bwMode="auto">
          <a:xfrm>
            <a:off x="4876800" y="1702341"/>
            <a:ext cx="3200400" cy="363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Наталья\Documents\скриншот ноябрь 2021\IMG_20211119_092501.jpg"/>
          <p:cNvPicPr>
            <a:picLocks noChangeAspect="1" noChangeArrowheads="1"/>
          </p:cNvPicPr>
          <p:nvPr/>
        </p:nvPicPr>
        <p:blipFill>
          <a:blip r:embed="rId4" cstate="print"/>
          <a:srcRect l="12727" r="18182" b="5455"/>
          <a:stretch>
            <a:fillRect/>
          </a:stretch>
        </p:blipFill>
        <p:spPr bwMode="auto">
          <a:xfrm>
            <a:off x="1524000" y="2057400"/>
            <a:ext cx="28956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828800" y="304800"/>
            <a:ext cx="5323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конструирования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Наталья\Documents\скриншот ноябрь 2021\IMG_20211126_150030.jpg"/>
          <p:cNvPicPr>
            <a:picLocks noChangeAspect="1" noChangeArrowheads="1"/>
          </p:cNvPicPr>
          <p:nvPr/>
        </p:nvPicPr>
        <p:blipFill>
          <a:blip r:embed="rId3" cstate="print"/>
          <a:srcRect r="12195"/>
          <a:stretch>
            <a:fillRect/>
          </a:stretch>
        </p:blipFill>
        <p:spPr bwMode="auto">
          <a:xfrm>
            <a:off x="1143000" y="1447800"/>
            <a:ext cx="4282069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Users\Наталья\Documents\скриншот ноябрь 2021\IMG_20211126_150535.jpg"/>
          <p:cNvPicPr>
            <a:picLocks noChangeAspect="1" noChangeArrowheads="1"/>
          </p:cNvPicPr>
          <p:nvPr/>
        </p:nvPicPr>
        <p:blipFill>
          <a:blip r:embed="rId4" cstate="print"/>
          <a:srcRect l="8537" r="7317"/>
          <a:stretch>
            <a:fillRect/>
          </a:stretch>
        </p:blipFill>
        <p:spPr bwMode="auto">
          <a:xfrm flipH="1">
            <a:off x="5562600" y="990600"/>
            <a:ext cx="2743200" cy="2445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C:\Users\Наталья\Documents\скриншот ноябрь 2021\IMG_20211126_150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733800"/>
            <a:ext cx="1981200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6625" name="Picture 1" descr="C:\Users\Наталья\Documents\скриншот ноябрь 2021\IMG_20211126_115655.jpg"/>
          <p:cNvPicPr>
            <a:picLocks noChangeAspect="1" noChangeArrowheads="1"/>
          </p:cNvPicPr>
          <p:nvPr/>
        </p:nvPicPr>
        <p:blipFill>
          <a:blip r:embed="rId3" cstate="print"/>
          <a:srcRect t="8654" b="1923"/>
          <a:stretch>
            <a:fillRect/>
          </a:stretch>
        </p:blipFill>
        <p:spPr bwMode="auto">
          <a:xfrm>
            <a:off x="2133600" y="1371600"/>
            <a:ext cx="4114800" cy="490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457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Центр безопасности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kochetkova-t-u.ucoz.net/0ef8fc_68a7d11b166d41b2b12eeddd8115af55-mv2.jpg"/>
          <p:cNvPicPr>
            <a:picLocks noChangeAspect="1" noChangeArrowheads="1"/>
          </p:cNvPicPr>
          <p:nvPr/>
        </p:nvPicPr>
        <p:blipFill>
          <a:blip r:embed="rId4" cstate="print"/>
          <a:srcRect l="10545" t="6897" r="18517"/>
          <a:stretch>
            <a:fillRect/>
          </a:stretch>
        </p:blipFill>
        <p:spPr bwMode="auto">
          <a:xfrm>
            <a:off x="4114800" y="1066800"/>
            <a:ext cx="3581400" cy="261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762000"/>
            <a:ext cx="670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Предметно- пространственная среда имеет важное значение для развития детей, особенно в их самостоятельной деятельности. Ни один ребенок не может развиваться полноценно только на вербальном уровне, вне предметной среды. Деятельность осуществляется только при условии, что у  ребенка есть необходимые для этого соответствующие объекты и средства.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Правильно организованная развивающая среда позволяет ребенку найти занятие по душе, поверить в свои силы и способности, научиться взаимодействовать с педагогами и сверстниками, понимать и оценивать их чувства и поступки, а именно это лежит в основе развивающего обучения.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716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800" dirty="0" smtClean="0">
                <a:latin typeface="a_CityNovaRg" pitchFamily="18" charset="-52"/>
                <a:cs typeface="Adobe Arabic" pitchFamily="18" charset="-78"/>
              </a:rPr>
              <a:t>Предметно- пространственная (развивающая) среда – это естественная, комфортная, уютная обстановка. Рационально организованная и насыщенная  разнообразными игровыми материалами.</a:t>
            </a:r>
            <a:endParaRPr lang="ru-RU" sz="3800" dirty="0">
              <a:latin typeface="a_CityNovaRg" pitchFamily="18" charset="-52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990600"/>
            <a:ext cx="6248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_PresentumNr" pitchFamily="82" charset="-52"/>
              </a:rPr>
              <a:t>Цель:</a:t>
            </a:r>
          </a:p>
          <a:p>
            <a:pPr algn="just"/>
            <a:r>
              <a:rPr lang="ru-RU" dirty="0" smtClean="0">
                <a:latin typeface="a_CopperGothCpsExp" pitchFamily="34" charset="-52"/>
              </a:rPr>
              <a:t>Показать роль предметно – пространственной среды на развитие детей, обмен опытом по созданию развивающей среды.</a:t>
            </a:r>
          </a:p>
          <a:p>
            <a:pPr algn="just"/>
            <a:endParaRPr lang="ru-RU" dirty="0" smtClean="0">
              <a:latin typeface="a_PresentumNr" pitchFamily="82" charset="-52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_PresentumNr" pitchFamily="82" charset="-52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_CopperGothCpsExp" pitchFamily="34" charset="-52"/>
              </a:rPr>
              <a:t>Создать благоприятные условия для творческого саморазвития личности каждого ребенка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_CopperGothCpsExp" pitchFamily="34" charset="-52"/>
              </a:rPr>
              <a:t>Способствовать развитию эмоционального благополучия детей с учетом их потребностей и интересов.</a:t>
            </a:r>
            <a:endParaRPr lang="ru-RU" dirty="0">
              <a:latin typeface="a_CopperGothCpsExp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609600"/>
            <a:ext cx="6705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_PresentumNr" pitchFamily="82" charset="-52"/>
              </a:rPr>
              <a:t>Предметно- пространственная среда должна:</a:t>
            </a:r>
          </a:p>
          <a:p>
            <a:pPr algn="ctr"/>
            <a:endParaRPr lang="ru-RU" dirty="0" smtClean="0">
              <a:latin typeface="a_ConceptoTitulNrFy" pitchFamily="82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_CopperGothCpsExp" pitchFamily="34" charset="-52"/>
              </a:rPr>
              <a:t>Иметь привлекательный вид;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_CopperGothCpsExp" pitchFamily="34" charset="-52"/>
              </a:rPr>
              <a:t>Выступать в роли естественного фона жизни ребенка;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_CopperGothCpsExp" pitchFamily="34" charset="-52"/>
              </a:rPr>
              <a:t>Снимать утомляемость;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_CopperGothCpsExp" pitchFamily="34" charset="-52"/>
              </a:rPr>
              <a:t>Положительно влиять на эмоциональное состояние;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_CopperGothCpsExp" pitchFamily="34" charset="-52"/>
              </a:rPr>
              <a:t>Помогать ребенку индивидуально познавать окружающий мир;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_CopperGothCpsExp" pitchFamily="34" charset="-52"/>
              </a:rPr>
              <a:t>Давать ребенку возможность заниматься самостоятельной деятельностью.</a:t>
            </a:r>
            <a:endParaRPr lang="ru-RU" sz="2400" dirty="0">
              <a:latin typeface="a_CopperGothCpsExp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8434" name="Picture 2" descr="C:\Users\Наталья\Documents\скриншот ноябрь 2021\IMG_20211129_132243.jpg"/>
          <p:cNvPicPr>
            <a:picLocks noChangeAspect="1" noChangeArrowheads="1"/>
          </p:cNvPicPr>
          <p:nvPr/>
        </p:nvPicPr>
        <p:blipFill>
          <a:blip r:embed="rId3" cstate="print"/>
          <a:srcRect l="3571" t="9821"/>
          <a:stretch>
            <a:fillRect/>
          </a:stretch>
        </p:blipFill>
        <p:spPr bwMode="auto">
          <a:xfrm rot="564951">
            <a:off x="5486400" y="1676400"/>
            <a:ext cx="2819400" cy="351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10526" r="15789"/>
          <a:stretch>
            <a:fillRect/>
          </a:stretch>
        </p:blipFill>
        <p:spPr bwMode="auto">
          <a:xfrm rot="21142606">
            <a:off x="1512679" y="2117927"/>
            <a:ext cx="3443706" cy="350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_StamperBrk" pitchFamily="82" charset="-52"/>
              </a:rPr>
              <a:t>Уголок для родителей</a:t>
            </a:r>
            <a:endParaRPr lang="ru-RU" sz="3600" dirty="0">
              <a:solidFill>
                <a:srgbClr val="C00000"/>
              </a:solidFill>
              <a:latin typeface="a_StamperBrk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4" descr="C:\Users\Наталья\Documents\скриншот ноябрь 2021\IMG_20211129_132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048000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Наталья\Documents\скриншот ноябрь 2021\IMG_20211129_132411.jpg"/>
          <p:cNvPicPr>
            <a:picLocks noChangeAspect="1" noChangeArrowheads="1"/>
          </p:cNvPicPr>
          <p:nvPr/>
        </p:nvPicPr>
        <p:blipFill>
          <a:blip r:embed="rId4" cstate="print"/>
          <a:srcRect l="5970" t="7463" r="4478" b="16418"/>
          <a:stretch>
            <a:fillRect/>
          </a:stretch>
        </p:blipFill>
        <p:spPr bwMode="auto">
          <a:xfrm>
            <a:off x="1295400" y="787400"/>
            <a:ext cx="3505200" cy="397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6830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Наталья\Documents\скриншот ноябрь 2021\IMG_20211126_103112.jpg"/>
          <p:cNvPicPr>
            <a:picLocks noChangeAspect="1" noChangeArrowheads="1"/>
          </p:cNvPicPr>
          <p:nvPr/>
        </p:nvPicPr>
        <p:blipFill>
          <a:blip r:embed="rId4" cstate="print"/>
          <a:srcRect r="19886"/>
          <a:stretch>
            <a:fillRect/>
          </a:stretch>
        </p:blipFill>
        <p:spPr bwMode="auto">
          <a:xfrm rot="21206348">
            <a:off x="881322" y="1429736"/>
            <a:ext cx="3894216" cy="3645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5000" y="457200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AlbionicTitulBrk" pitchFamily="34" charset="-52"/>
              </a:rPr>
              <a:t>В нашей группе всем на диво,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AlbionicTitulBrk" pitchFamily="34" charset="-52"/>
              </a:rPr>
              <a:t> И нарядно и красиво!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AlbionicTitulBrk" pitchFamily="34" charset="-52"/>
              </a:rPr>
              <a:t> Всего  много есть  у нас ,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AlbionicTitulBrk" pitchFamily="34" charset="-52"/>
              </a:rPr>
              <a:t>Все покажем мы сейчас!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_AlbionicTitulBrk" pitchFamily="34" charset="-5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5334000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66800" y="533400"/>
            <a:ext cx="7651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книги и изобразительной деятельности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Наталья\Documents\скриншот ноябрь 2021\IMG_20211126_115839.jpg"/>
          <p:cNvPicPr>
            <a:picLocks noChangeAspect="1" noChangeArrowheads="1"/>
          </p:cNvPicPr>
          <p:nvPr/>
        </p:nvPicPr>
        <p:blipFill>
          <a:blip r:embed="rId3" cstate="print"/>
          <a:srcRect t="17115" b="12692"/>
          <a:stretch>
            <a:fillRect/>
          </a:stretch>
        </p:blipFill>
        <p:spPr bwMode="auto">
          <a:xfrm>
            <a:off x="1295400" y="1981200"/>
            <a:ext cx="3581400" cy="335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11348" b="12057"/>
          <a:stretch>
            <a:fillRect/>
          </a:stretch>
        </p:blipFill>
        <p:spPr bwMode="auto">
          <a:xfrm>
            <a:off x="5029200" y="2438400"/>
            <a:ext cx="3276600" cy="188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282</Words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НАТУСЬКА</dc:creator>
  <cp:lastModifiedBy>Наталья</cp:lastModifiedBy>
  <cp:revision>19</cp:revision>
  <dcterms:created xsi:type="dcterms:W3CDTF">2021-11-27T13:38:50Z</dcterms:created>
  <dcterms:modified xsi:type="dcterms:W3CDTF">2021-11-29T11:25:25Z</dcterms:modified>
</cp:coreProperties>
</file>