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79" r:id="rId5"/>
    <p:sldId id="267" r:id="rId6"/>
    <p:sldId id="277" r:id="rId7"/>
    <p:sldId id="278" r:id="rId8"/>
    <p:sldId id="280" r:id="rId9"/>
    <p:sldId id="272" r:id="rId10"/>
    <p:sldId id="268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7"/>
      <c:rotY val="20"/>
      <c:depthPercent val="100"/>
      <c:rAngAx val="1"/>
    </c:view3D>
    <c:floor>
      <c:thickness val="0"/>
      <c:spPr>
        <a:solidFill>
          <a:srgbClr val="CC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2256196401845843E-2"/>
          <c:y val="3.8150836614173303E-2"/>
          <c:w val="0.92733564013840863"/>
          <c:h val="0.818505338078291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5.2170723002558712E-2"/>
                  <c:y val="3.9971561528822148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07682977667301E-3"/>
                  <c:y val="8.71634145541462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012007831002345E-2"/>
                  <c:y val="-2.1031681641466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</c:v>
                </c:pt>
                <c:pt idx="1">
                  <c:v>42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3875328"/>
        <c:axId val="75671040"/>
        <c:axId val="0"/>
      </c:bar3DChart>
      <c:catAx>
        <c:axId val="6387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567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6710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3875328"/>
        <c:crosses val="autoZero"/>
        <c:crossBetween val="between"/>
      </c:valAx>
      <c:spPr>
        <a:solidFill>
          <a:srgbClr val="FFFF99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99"/>
    </a:solidFill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0"/>
      <c:rotY val="20"/>
      <c:depthPercent val="100"/>
      <c:rAngAx val="1"/>
    </c:view3D>
    <c:floor>
      <c:thickness val="0"/>
      <c:spPr>
        <a:solidFill>
          <a:srgbClr val="FFFF99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0632911392405063E-2"/>
          <c:y val="3.6912751677852351E-2"/>
          <c:w val="0.93354430379746833"/>
          <c:h val="0.718120805369127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констатирующий эксперимент</c:v>
                </c:pt>
              </c:strCache>
            </c:strRef>
          </c:tx>
          <c:spPr>
            <a:solidFill>
              <a:srgbClr val="FF0000"/>
            </a:solidFill>
            <a:ln w="189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244887657247928E-2"/>
                  <c:y val="-8.5290996900282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01379156648222E-2"/>
                  <c:y val="-0.11242777536813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5276634857778689E-3"/>
                  <c:y val="-0.12098423804750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7981">
                <a:noFill/>
              </a:ln>
            </c:spPr>
            <c:txPr>
              <a:bodyPr/>
              <a:lstStyle/>
              <a:p>
                <a:pPr>
                  <a:defRPr sz="179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</c:v>
                </c:pt>
                <c:pt idx="1">
                  <c:v>42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контрольный эксперимент</c:v>
                </c:pt>
              </c:strCache>
            </c:strRef>
          </c:tx>
          <c:spPr>
            <a:solidFill>
              <a:srgbClr val="008080"/>
            </a:solidFill>
            <a:ln w="189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1127942116857061E-2"/>
                  <c:y val="-6.698019150333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03962765570136E-2"/>
                  <c:y val="-7.5827795066661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67148410246186E-2"/>
                  <c:y val="-7.5223882806322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7981">
                <a:noFill/>
              </a:ln>
            </c:spPr>
            <c:txPr>
              <a:bodyPr/>
              <a:lstStyle/>
              <a:p>
                <a:pPr>
                  <a:defRPr sz="179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25</c:v>
                </c:pt>
                <c:pt idx="1">
                  <c:v>67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54016"/>
        <c:axId val="22055552"/>
        <c:axId val="0"/>
      </c:bar3DChart>
      <c:catAx>
        <c:axId val="2205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74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05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55552"/>
        <c:scaling>
          <c:orientation val="minMax"/>
        </c:scaling>
        <c:delete val="0"/>
        <c:axPos val="l"/>
        <c:majorGridlines>
          <c:spPr>
            <a:ln w="474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74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054016"/>
        <c:crosses val="autoZero"/>
        <c:crossBetween val="between"/>
      </c:valAx>
      <c:spPr>
        <a:solidFill>
          <a:srgbClr val="FFFF99"/>
        </a:solidFill>
        <a:ln w="37981">
          <a:noFill/>
        </a:ln>
      </c:spPr>
    </c:plotArea>
    <c:plotVisOnly val="1"/>
    <c:dispBlanksAs val="gap"/>
    <c:showDLblsOverMax val="0"/>
  </c:chart>
  <c:spPr>
    <a:solidFill>
      <a:srgbClr val="FFFF99"/>
    </a:solidFill>
    <a:ln>
      <a:noFill/>
    </a:ln>
  </c:spPr>
  <c:txPr>
    <a:bodyPr/>
    <a:lstStyle/>
    <a:p>
      <a:pPr>
        <a:defRPr sz="179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1034-0135-4EBB-AE50-656929B4F4FF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CA29D-287F-4AE4-B695-8C75D7311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4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A29D-287F-4AE4-B695-8C75D73114F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955934" cy="34399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Русская народная сказка как средство развития образной речи у детей старшего дошкольного возраста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14414" y="3650938"/>
            <a:ext cx="714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Разработал: воспитатель 1 квалификационной категории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Скробова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Екатерина Андреевна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71543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1"/>
            <a:ext cx="835824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Сводные результаты выявления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уровня развития образной речи у детей (Конец учебного года)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860604"/>
              </p:ext>
            </p:extLst>
          </p:nvPr>
        </p:nvGraphicFramePr>
        <p:xfrm>
          <a:off x="50800" y="1408098"/>
          <a:ext cx="9042400" cy="5399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628800"/>
            <a:ext cx="7955934" cy="24540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14414" y="4635822"/>
            <a:ext cx="71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48680"/>
            <a:ext cx="853418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59387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Определить эффективность влияния русской народной сказки на развитие образной речи у детей старшего дошкольного возраста.</a:t>
            </a:r>
          </a:p>
          <a:p>
            <a:pPr algn="ctr">
              <a:spcBef>
                <a:spcPts val="0"/>
              </a:spcBef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5181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развития образной речи </a:t>
            </a:r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/>
              <a:t>особенности восприятия детьми литературных  произведений разных жанров;</a:t>
            </a:r>
          </a:p>
          <a:p>
            <a:r>
              <a:rPr lang="ru-RU" sz="3200" dirty="0" smtClean="0"/>
              <a:t>умение детей пересказывать литературные тексты сюжетного характера; </a:t>
            </a:r>
          </a:p>
          <a:p>
            <a:r>
              <a:rPr lang="ru-RU" sz="3200" dirty="0" smtClean="0"/>
              <a:t>понимание детьми значения фразеологизмов;</a:t>
            </a:r>
          </a:p>
          <a:p>
            <a:r>
              <a:rPr lang="ru-RU" sz="3200" dirty="0" smtClean="0"/>
              <a:t>умение подбирать синонимы,  антонимы.</a:t>
            </a:r>
          </a:p>
          <a:p>
            <a:pPr>
              <a:buNone/>
            </a:pPr>
            <a:endParaRPr lang="ru-RU" sz="3200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НОД</a:t>
            </a:r>
          </a:p>
          <a:p>
            <a:r>
              <a:rPr lang="ru-RU" dirty="0" smtClean="0"/>
              <a:t>Игровая деятельность</a:t>
            </a:r>
          </a:p>
          <a:p>
            <a:r>
              <a:rPr lang="ru-RU" dirty="0" smtClean="0"/>
              <a:t>Самостоятельная деятельность </a:t>
            </a:r>
          </a:p>
          <a:p>
            <a:r>
              <a:rPr lang="ru-RU" dirty="0" smtClean="0"/>
              <a:t>Художественно-творческая деятельность</a:t>
            </a:r>
          </a:p>
          <a:p>
            <a:r>
              <a:rPr lang="ru-RU" dirty="0" smtClean="0"/>
              <a:t>Чтение художественной </a:t>
            </a:r>
            <a:r>
              <a:rPr lang="ru-RU" dirty="0"/>
              <a:t> </a:t>
            </a:r>
            <a:r>
              <a:rPr lang="ru-RU" dirty="0" smtClean="0"/>
              <a:t>литературы по тематике программы, беседы по прочитанному.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4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92696"/>
            <a:ext cx="8472518" cy="8789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образной речи у детей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старшего дошкольного возраста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(начало учебного года)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7"/>
          <p:cNvGraphicFramePr/>
          <p:nvPr/>
        </p:nvGraphicFramePr>
        <p:xfrm>
          <a:off x="1000100" y="1866900"/>
          <a:ext cx="7072362" cy="384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7857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Тематический план (на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месяца)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13130"/>
          <a:ext cx="9144000" cy="6001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34"/>
                <a:gridCol w="8643966"/>
              </a:tblGrid>
              <a:tr h="40040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Тема занятий </a:t>
                      </a:r>
                      <a:endParaRPr lang="ru-RU" sz="2400" b="1" dirty="0"/>
                    </a:p>
                  </a:txBody>
                  <a:tcPr/>
                </a:tc>
              </a:tr>
              <a:tr h="400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Заяц-хваста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</a:tr>
              <a:tr h="702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Рассказывание русской народной сказки «Сестрица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Алёнушка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братец Иванушка»</a:t>
                      </a:r>
                    </a:p>
                  </a:txBody>
                  <a:tcPr/>
                </a:tc>
              </a:tr>
              <a:tr h="469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Рассказывание русской народной сказки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Хаврошечка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</a:tr>
              <a:tr h="46922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«Маша и медведь»</a:t>
                      </a:r>
                    </a:p>
                  </a:txBody>
                  <a:tcPr/>
                </a:tc>
              </a:tr>
              <a:tr h="70070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«Иван-Царевич и серый волк» (с элементами драматизации)</a:t>
                      </a:r>
                    </a:p>
                  </a:txBody>
                  <a:tcPr/>
                </a:tc>
              </a:tr>
              <a:tr h="70070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«Сивка-бурка»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00705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Морозко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0070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«Гуси-лебеди».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00705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Пересказ русской народной сказки «По щучьему веленью.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2000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работы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развитию образной речи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посредством сказки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4467236"/>
          </a:xfrm>
        </p:spPr>
        <p:txBody>
          <a:bodyPr/>
          <a:lstStyle/>
          <a:p>
            <a:pPr lvl="0"/>
            <a:r>
              <a:rPr lang="ru-RU" dirty="0" smtClean="0"/>
              <a:t>Обучение созданию образных характеристик сказочных объектов, с помощью сравнений;</a:t>
            </a:r>
          </a:p>
          <a:p>
            <a:pPr lvl="0"/>
            <a:r>
              <a:rPr lang="ru-RU" dirty="0" smtClean="0"/>
              <a:t>Составление рифмованных текстов по образным выражениям сказки;</a:t>
            </a:r>
          </a:p>
          <a:p>
            <a:pPr lvl="0"/>
            <a:r>
              <a:rPr lang="ru-RU" dirty="0" smtClean="0"/>
              <a:t>Составление творческих рассказов по иллюстрациям к сказкам;</a:t>
            </a:r>
          </a:p>
          <a:p>
            <a:r>
              <a:rPr lang="ru-RU" dirty="0" smtClean="0"/>
              <a:t>Составление текстов сказочного содержания.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dirty="0" smtClean="0"/>
              <a:t>Книжный уголок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3293915" cy="4389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812" y="2204864"/>
            <a:ext cx="5142516" cy="385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Ольга\Desktop\ped-opyt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4115077" cy="3830658"/>
          </a:xfrm>
          <a:prstGeom prst="rect">
            <a:avLst/>
          </a:prstGeom>
          <a:noFill/>
        </p:spPr>
      </p:pic>
      <p:pic>
        <p:nvPicPr>
          <p:cNvPr id="45059" name="Picture 3" descr="C:\Users\Ольга\Desktop\ped-opyt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000240"/>
            <a:ext cx="371477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643</TotalTime>
  <Words>225</Words>
  <Application>Microsoft Office PowerPoint</Application>
  <PresentationFormat>Экран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Русская народная сказка как средство развития образной речи у детей старшего дошкольного возраста  </vt:lpstr>
      <vt:lpstr>   Цель:</vt:lpstr>
      <vt:lpstr>Презентация PowerPoint</vt:lpstr>
      <vt:lpstr>Формы работы</vt:lpstr>
      <vt:lpstr>      Уровень развития образной речи у детей  старшего дошкольного возраста (начало учебного года) </vt:lpstr>
      <vt:lpstr>Тематический план (на  3 месяца)</vt:lpstr>
      <vt:lpstr>  Направления работы  по развитию образной речи посредством сказки </vt:lpstr>
      <vt:lpstr>Книжный уголок</vt:lpstr>
      <vt:lpstr>Презентация PowerPoint</vt:lpstr>
      <vt:lpstr>                                     </vt:lpstr>
      <vt:lpstr>    СПАСИБО ЗА ВНИМАНИЕ.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использования русских народных сказок на развитие связной речи детей шести лет</dc:title>
  <dc:creator>Лариса</dc:creator>
  <cp:lastModifiedBy>1</cp:lastModifiedBy>
  <cp:revision>76</cp:revision>
  <dcterms:created xsi:type="dcterms:W3CDTF">2012-04-17T12:36:42Z</dcterms:created>
  <dcterms:modified xsi:type="dcterms:W3CDTF">2018-03-22T00:47:14Z</dcterms:modified>
</cp:coreProperties>
</file>