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339" r:id="rId2"/>
    <p:sldId id="345" r:id="rId3"/>
    <p:sldId id="346" r:id="rId4"/>
    <p:sldId id="347" r:id="rId5"/>
    <p:sldId id="340" r:id="rId6"/>
    <p:sldId id="341" r:id="rId7"/>
    <p:sldId id="342" r:id="rId8"/>
    <p:sldId id="343" r:id="rId9"/>
    <p:sldId id="296" r:id="rId10"/>
    <p:sldId id="297" r:id="rId11"/>
    <p:sldId id="299" r:id="rId12"/>
    <p:sldId id="348" r:id="rId13"/>
    <p:sldId id="350" r:id="rId14"/>
    <p:sldId id="319" r:id="rId15"/>
    <p:sldId id="320" r:id="rId16"/>
    <p:sldId id="321" r:id="rId17"/>
    <p:sldId id="322" r:id="rId18"/>
    <p:sldId id="323" r:id="rId19"/>
    <p:sldId id="281" r:id="rId20"/>
    <p:sldId id="301" r:id="rId21"/>
    <p:sldId id="283" r:id="rId22"/>
  </p:sldIdLst>
  <p:sldSz cx="9144000" cy="6858000" type="screen4x3"/>
  <p:notesSz cx="674211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269" autoAdjust="0"/>
    <p:restoredTop sz="94129" autoAdjust="0"/>
  </p:normalViewPr>
  <p:slideViewPr>
    <p:cSldViewPr>
      <p:cViewPr>
        <p:scale>
          <a:sx n="75" d="100"/>
          <a:sy n="75" d="100"/>
        </p:scale>
        <p:origin x="78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0;&#1085;&#1086;&#1084;\&#1055;&#1083;&#1072;&#1085;&#1099;\2023\&#1043;&#1088;&#1072;&#1092;&#1080;&#1082;%20&#1103;&#1085;&#1074;&#1072;&#1088;&#1100;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96-4C63-B58F-4A8D9F3BC923}"/>
              </c:ext>
            </c:extLst>
          </c:dPt>
          <c:dPt>
            <c:idx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96-4C63-B58F-4A8D9F3BC923}"/>
              </c:ext>
            </c:extLst>
          </c:dPt>
          <c:dLbls>
            <c:dLbl>
              <c:idx val="0"/>
              <c:layout>
                <c:manualLayout>
                  <c:x val="-0.20965944412949297"/>
                  <c:y val="-0.203620456401118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800" b="1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FF9D8B1B-4497-4C1C-8179-3F3DFC0E50AC}" type="CATEGORYNAME">
                      <a:rPr lang="ru-RU" sz="180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lnSpc>
                          <a:spcPct val="90000"/>
                        </a:lnSpc>
                        <a:defRPr sz="1800" b="1" i="0" u="none" strike="noStrik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8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800" b="1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AA4512A-72FA-4471-B56B-7E3BC3DBB826}" type="VALUE">
                      <a:rPr lang="ru-RU" sz="18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lnSpc>
                          <a:spcPct val="90000"/>
                        </a:lnSpc>
                        <a:defRPr sz="1800" b="1" i="0" u="none" strike="noStrik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496-4C63-B58F-4A8D9F3BC92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9339634775962171E-2"/>
                  <c:y val="6.88109612553713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800" b="1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90105ABF-2AD9-4A35-8979-AD791CE0228C}" type="CATEGORYNAME">
                      <a:rPr lang="ru-RU" sz="180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lnSpc>
                          <a:spcPct val="90000"/>
                        </a:lnSpc>
                        <a:defRPr sz="1800" b="1" i="0" u="none" strike="noStrik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8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800" b="1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C30E0343-FDD3-46AC-9D41-7C28B41875CB}" type="VALUE">
                      <a:rPr lang="ru-RU" sz="18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lnSpc>
                          <a:spcPct val="90000"/>
                        </a:lnSpc>
                        <a:defRPr sz="1800" b="1" i="0" u="none" strike="noStrik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496-4C63-B58F-4A8D9F3BC923}"/>
                </c:ext>
                <c:ext xmlns:c15="http://schemas.microsoft.com/office/drawing/2012/chart" uri="{CE6537A1-D6FC-4f65-9D91-7224C49458BB}">
                  <c15:layout>
                    <c:manualLayout>
                      <c:w val="0.31662948703703409"/>
                      <c:h val="0.36385408037379829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Лист1!$A$1:$A$2</c:f>
              <c:strCache>
                <c:ptCount val="2"/>
                <c:pt idx="0">
                  <c:v>Обязательная часть</c:v>
                </c:pt>
                <c:pt idx="1">
                  <c:v>Часть, формируемая участниками образовательных отношений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0.6000000000000002</c:v>
                </c:pt>
                <c:pt idx="1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96-4C63-B58F-4A8D9F3BC923}"/>
            </c:ext>
          </c:extLst>
        </c:ser>
        <c:dLbls>
          <c:showVal val="1"/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75BEE-027C-4924-87D1-24E18C66F5DC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5D34C-8F4E-403D-BADC-F76D53C06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3313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D73DD-29A3-446B-99D8-C023E419E792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91023"/>
            <a:ext cx="539369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80332"/>
            <a:ext cx="2921582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CC26-72D1-476A-B3A2-0A81F63E1D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97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459432"/>
            <a:ext cx="8424936" cy="1512168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МАДОУ №6 г.Шимановск</a:t>
            </a:r>
            <a:endParaRPr lang="ru-RU" sz="32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540" y="2384884"/>
            <a:ext cx="8496943" cy="1728192"/>
          </a:xfrm>
        </p:spPr>
        <p:txBody>
          <a:bodyPr>
            <a:noAutofit/>
          </a:bodyPr>
          <a:lstStyle/>
          <a:p>
            <a:pPr algn="ctr"/>
            <a:r>
              <a:rPr lang="ru-RU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«Внедрение в практику работы </a:t>
            </a:r>
            <a:endParaRPr lang="ru-RU" sz="4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</a:t>
            </a:r>
            <a:r>
              <a:rPr lang="ru-RU" sz="4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sz="4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ДО»</a:t>
            </a:r>
            <a:endParaRPr lang="ru-RU" sz="4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23756" y="4869160"/>
            <a:ext cx="449999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kern="1800" spc="-3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400" b="1" kern="1800" spc="-3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Антонова Е.Ю.</a:t>
            </a:r>
            <a:endParaRPr lang="ru-RU" sz="2400" b="1" kern="1800" spc="-3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6199358"/>
            <a:ext cx="4572000" cy="6586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kern="1800" spc="-3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Сентябрь, 2023 год</a:t>
            </a:r>
            <a:r>
              <a:rPr lang="ru-RU" sz="3200" kern="1800" spc="-3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93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6058829"/>
              </p:ext>
            </p:extLst>
          </p:nvPr>
        </p:nvGraphicFramePr>
        <p:xfrm>
          <a:off x="215008" y="836713"/>
          <a:ext cx="8605464" cy="5760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5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398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7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1. Задачи и содержание образовательной деятельность по каждой из образовательных областей для всех возрастных групп.</a:t>
                      </a:r>
                      <a:b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2. </a:t>
                      </a: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Вариативные формы, способы, методы и средства реализации ФОП.</a:t>
                      </a:r>
                      <a:br>
                        <a:rPr lang="ru-RU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3. Особенности образовательной деятельности разных видов и культурных практик.</a:t>
                      </a:r>
                      <a:br>
                        <a:rPr lang="ru-RU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4. Способы и направления поддержки детской инициативы.</a:t>
                      </a:r>
                      <a:br>
                        <a:rPr lang="ru-RU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5. Особенности взаимодействия педагогического коллектива с семьями обучающихся.</a:t>
                      </a:r>
                      <a:b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6. Направления, задачи и содержание коррекционно-развивающей работы.</a:t>
                      </a:r>
                      <a:b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7. </a:t>
                      </a: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Федеральная рабочая программа воспитания: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пояснительная записка; целевой раздел; содержательный раздел; организационный раздел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619672" y="94618"/>
            <a:ext cx="5109729" cy="77809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ФОП ДО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268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99848455"/>
              </p:ext>
            </p:extLst>
          </p:nvPr>
        </p:nvGraphicFramePr>
        <p:xfrm>
          <a:off x="215008" y="836713"/>
          <a:ext cx="8749480" cy="5534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6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567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8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1.Описание условий реализации программы: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психолого-педагогические условия;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особенности организации РППС;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материально-техническое обеспечение ФОП, обеспеченность методическими материалами и средствами обучения и воспитания;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примерный перечень литературных, музыкальных, художественных, анимационных произведений для реализации ФОП;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кадровые условия.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2.Примерный режим и распорядок дня в 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дошкольных группах. </a:t>
                      </a:r>
                    </a:p>
                    <a:p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3.Федеральный календарный план воспитательной работы.</a:t>
                      </a:r>
                      <a:endParaRPr lang="ru-RU" sz="2400" b="1" i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619672" y="94618"/>
            <a:ext cx="5109729" cy="77809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ФОП ДО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8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49694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новой </a:t>
            </a:r>
            <a:r>
              <a:rPr lang="ru-RU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  <a:endParaRPr lang="ru-RU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 период дошкольного детства с учетом возрастных и индивидуальных особенностей на основе духовно-нравственных ценностей российского народа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исторических и национально-культурных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558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 (новое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 России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образования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</a:t>
            </a: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 соответствии с возрастными особенностями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 базовым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</a:t>
            </a: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народа, создание условий для формирования ценностного отношения к окружающему миру, становления опыта действий и поступков на основе осмысления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структурировать содержание образовательной деятельности на основе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индивидуальных особенностей развития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 равного доступа к образованию для всех детей дошкольного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учетом разнообразия образовательных потребностей и индивидуальных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охрану и укрепление физического и психического здоровья детей, в том числе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благополучия;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физических, личностных, нравственных качеств и основ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патриотизма,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художественно-творческих способностей ребенка, его инициативности, самостоятельности и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психолого-педагогическую поддержку семье и повышение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вопросах воспитания, обучения и развития, охраны и укрепления здоровья детей, обеспечения 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детьми на этапе завершения ДО уровня развития,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необходимого</a:t>
            </a: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достаточного для успешного освоения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ими образовательных программ начального общего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1799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1008112"/>
          </a:xfrm>
          <a:noFill/>
          <a:ln>
            <a:noFill/>
          </a:ln>
          <a:effectLst/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2400" i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Образовательная область </a:t>
            </a:r>
            <a:r>
              <a:rPr lang="ru-RU" sz="2400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«Социально-коммуникативное развитие» </a:t>
            </a:r>
            <a:r>
              <a:rPr lang="ru-RU" sz="2400" i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направлена на</a:t>
            </a:r>
            <a:r>
              <a:rPr lang="ru-RU" sz="2400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:</a:t>
            </a:r>
            <a:endParaRPr lang="ru-RU" sz="2400" i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68952" cy="547260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и присвоение норм, правил поведения и морально нравственных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ценностей, принятых в российском обществе;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ребенка со взрослыми и сверстниками, формирование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совместной деятельности и сотрудничеству;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ребенка основ гражданственности и патриотизма, уважительного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и чувства принадлежности к своей семье, сообществу детей и взрослых в Организации,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региону проживания и стране в целом;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эмоциональной отзывчивости и сопереживания, социального и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интеллекта,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гуманных чувств и отношений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самостоятельности и инициативности, планирования и регуляции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собственных действий;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позитивных установок к различным видам труда и творчества;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социальной навигации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безопасного поведения в быту и</a:t>
            </a: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природе, социуме и </a:t>
            </a:r>
            <a:r>
              <a:rPr lang="ru-R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медиапространстве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(цифровой среде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38592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  <a:effectLst/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развитие»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640960" cy="580526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любознательности, интереса 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познавательной деятельности;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сенсорных эталонов и перцептивных (обследовательских) действий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целостной картины мира, представлений об объектах окружающего мира, их свойствах и отношениях;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экологической культуры, знаний об особенностях и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многообразии природы Родного края и различных континентов,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взаимосвязях внутри природных сообществ и роли человека в природе, правилах поведения в природной среде, воспитание гуманного отношения к природе;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цифровых средствах познания окружающего мира, способах их безопасного использования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91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79208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развитие» включает: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496944" cy="50405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речью как средством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коммуникации, познания и самовыражения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правильного звукопроизношения;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звуковой и интонационной культуры речи;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фонематического слуха; обогащение активного 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пассивного словарного запаса;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грамматически правильной и связной речи (диалогической и монологической);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литературными произведениями различных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жанров (фольклор, художественная и познавательная литература), формирование их осмысленного восприятия;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предпосылок к обучению грамоте.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62549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04856" cy="79208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Образовательная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область «Художественно-эстетическое развитие» предполагает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352928" cy="518457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предпосылок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ценностно-смыслового восприятия и понимания мира природы и произведений искусства (словесного, музыкального, изобразительного);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эстетического и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эмоционально-нравственного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к окружающему миру, воспитание эстетического вкуса;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представлений о видах искусства (музыка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живопись,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театр, народное искусство 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другое);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разнообразных средств художественной выразительности в различных видах искусства;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художественно-творческих способностей ребенка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повседневной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различных видах досуговой деятельности (праздники, развлечения и другое);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7514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29600" cy="79208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Образовательная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область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«Физическое развитие» предусматривает: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373616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психофизических качеств (быстрота, сила, ловкость, выносливость, гибкость), координационных способностей, крупных групп мышц и мелкой моторики;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опорно-двигательного аппарата, развитие равновесия, глазомера, ориентировки в пространстве;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основными движениями (метание, ползание, лазанье, ходьба, бег, прыжки);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ребенком двигательного опыта в различных видах деятельности детей,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нравственно-волевых качеств (воля, смелость, выдержка и другое);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интереса к различным видам спорта и чувства гордости за выдающиеся достижения российских спортсменов;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здоровому образу жизни и активному отдыху,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здоровью окружающих.</a:t>
            </a:r>
          </a:p>
          <a:p>
            <a:pPr algn="just"/>
            <a:endParaRPr lang="ru-RU" sz="1700" dirty="0"/>
          </a:p>
        </p:txBody>
      </p:sp>
    </p:spTree>
    <p:extLst>
      <p:ext uri="{BB962C8B-B14F-4D97-AF65-F5344CB8AC3E}">
        <p14:creationId xmlns="" xmlns:p14="http://schemas.microsoft.com/office/powerpoint/2010/main" val="193802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008112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+mn-lt"/>
              </a:rPr>
              <a:t>Содержательный раздел. 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+mn-lt"/>
              </a:rPr>
              <a:t>Федеральная </a:t>
            </a:r>
            <a:r>
              <a:rPr lang="ru-RU" sz="2400" b="1" i="1" dirty="0">
                <a:solidFill>
                  <a:schemeClr val="tx1"/>
                </a:solidFill>
                <a:latin typeface="+mn-lt"/>
              </a:rPr>
              <a:t>рабочая </a:t>
            </a:r>
            <a:r>
              <a:rPr lang="ru-RU" sz="2400" b="1" i="1" u="sng" dirty="0">
                <a:solidFill>
                  <a:schemeClr val="tx1"/>
                </a:solidFill>
                <a:latin typeface="+mn-lt"/>
              </a:rPr>
              <a:t>программа воспитания</a:t>
            </a:r>
            <a:r>
              <a:rPr lang="ru-RU" sz="2400" b="1" i="1" dirty="0">
                <a:solidFill>
                  <a:schemeClr val="tx1"/>
                </a:solidFill>
                <a:latin typeface="+mn-lt"/>
              </a:rPr>
              <a:t> в ФОП ДО </a:t>
            </a:r>
            <a:endParaRPr lang="ru-RU" sz="2400" b="1" i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23528" y="1772816"/>
            <a:ext cx="8208912" cy="48245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Дублирование текста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программы воспитания, которую разработал Институт изучения детства, семьи и воспитания РАО (примерная рабочая программа воспитания от 01.07.2021 № 2/21). 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структуре она состоит из 4 частей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пояснительной записки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представлены основные сведения о программе и разъясняются термины и понятия;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</a:t>
            </a:r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изложены цели и задачи реализации программы, требования к планируемым результатам освоения рабочей программы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представлено содержание воспитательной работы, особенности ее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нем представлены требования к условиям реализации программы воспитания: кадровым, нормативно-методическим, финансовым и другим ресурсам.</a:t>
            </a:r>
          </a:p>
        </p:txBody>
      </p:sp>
    </p:spTree>
    <p:extLst>
      <p:ext uri="{BB962C8B-B14F-4D97-AF65-F5344CB8AC3E}">
        <p14:creationId xmlns="" xmlns:p14="http://schemas.microsoft.com/office/powerpoint/2010/main" val="14131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88640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Дошкольному образованию в нашей стране больше </a:t>
            </a:r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ста </a:t>
            </a:r>
            <a:r>
              <a:rPr lang="ru-RU" sz="32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лет.</a:t>
            </a:r>
            <a:endParaRPr lang="ru-RU" sz="32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0454" y="1601504"/>
            <a:ext cx="374441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«Типовая программа»</a:t>
            </a:r>
          </a:p>
          <a:p>
            <a:pPr algn="ctr">
              <a:lnSpc>
                <a:spcPct val="115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принята в 1984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https://sun9-13.userapi.com/impg/0tFAYEzy7IvpfUg0TMH_UDH7hQ11vmByp5iXig/lztcHTPmy9w.jpg?size=331x508&amp;quality=96&amp;sign=7f29e8e53d954b2da9eb27e499d0dcdb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7"/>
          <a:stretch/>
        </p:blipFill>
        <p:spPr bwMode="auto">
          <a:xfrm>
            <a:off x="686411" y="2854370"/>
            <a:ext cx="2083559" cy="29745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03536" y="5847179"/>
            <a:ext cx="24157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Запорожец Александр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Владимирович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36940" y="1512577"/>
            <a:ext cx="401152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«Программа воспитания и обучения в детском саду» </a:t>
            </a:r>
            <a:endParaRPr lang="ru-RU" sz="20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1985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года.</a:t>
            </a:r>
          </a:p>
        </p:txBody>
      </p:sp>
      <p:pic>
        <p:nvPicPr>
          <p:cNvPr id="1028" name="Picture 4" descr="https://thepresentation.ru/img/tmb/5/495761/24b5e4b7abf1fa50a1ef766dd5318e80-800x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6"/>
          <a:stretch/>
        </p:blipFill>
        <p:spPr bwMode="auto">
          <a:xfrm>
            <a:off x="5724128" y="2854370"/>
            <a:ext cx="2304256" cy="30723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621646" y="5926711"/>
            <a:ext cx="238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Васильева Маргарита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Александровна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4936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базовые 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</a:t>
            </a:r>
            <a:endParaRPr lang="ru-RU" sz="3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3816424" cy="518457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– было ранее: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9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endParaRPr lang="ru-RU" sz="96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оздоровительное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Этико</a:t>
            </a:r>
            <a:r>
              <a:rPr lang="ru-RU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4499992" y="1196752"/>
            <a:ext cx="4182616" cy="532859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вступят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01.09.2023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и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оздоровительное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</a:t>
            </a:r>
          </a:p>
        </p:txBody>
      </p:sp>
    </p:spTree>
    <p:extLst>
      <p:ext uri="{BB962C8B-B14F-4D97-AF65-F5344CB8AC3E}">
        <p14:creationId xmlns="" xmlns:p14="http://schemas.microsoft.com/office/powerpoint/2010/main" val="9774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64096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Содержательный раздел.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>
                <a:solidFill>
                  <a:schemeClr val="tx1"/>
                </a:solidFill>
                <a:latin typeface="+mn-lt"/>
              </a:rPr>
              <a:t>Программа коррекционно-развивающей работы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517632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коррекционно-развивающей работы входит: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план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диагностических и коррекционно-развивающих мероприятий;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рабочие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коррекционно-развивающей работы с детьми с разными образовательными потребностями.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работы представлено по нескольким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диагностическое,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коррекционно-развивающее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консультативное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информационно-просветительское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7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lmamater13.ru/800/600/http/ds7mr.ru/about/%D0%A4%D0%93%D0%9E%D0%A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4" b="51"/>
          <a:stretch/>
        </p:blipFill>
        <p:spPr bwMode="auto">
          <a:xfrm>
            <a:off x="5292080" y="719085"/>
            <a:ext cx="3672408" cy="55533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736887"/>
            <a:ext cx="47880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</a:rPr>
              <a:t>Федеральный </a:t>
            </a: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</a:rPr>
              <a:t>государственный </a:t>
            </a: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</a:rPr>
              <a:t>образовательный </a:t>
            </a: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</a:rPr>
              <a:t>стандарт дошкольного образования </a:t>
            </a:r>
            <a:r>
              <a:rPr lang="ru-RU" sz="3200" dirty="0" smtClean="0">
                <a:latin typeface="Times New Roman" panose="02020603050405020304" pitchFamily="18" charset="0"/>
              </a:rPr>
              <a:t>(ФГОС ДО),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</a:rPr>
              <a:t>утвержден приказом </a:t>
            </a:r>
          </a:p>
          <a:p>
            <a:pPr algn="ctr"/>
            <a:r>
              <a:rPr lang="ru-RU" sz="3200" dirty="0" err="1" smtClean="0">
                <a:latin typeface="Times New Roman" panose="02020603050405020304" pitchFamily="18" charset="0"/>
              </a:rPr>
              <a:t>Минобрнауки</a:t>
            </a:r>
            <a:r>
              <a:rPr lang="ru-RU" sz="3200" dirty="0" smtClean="0">
                <a:latin typeface="Times New Roman" panose="02020603050405020304" pitchFamily="18" charset="0"/>
              </a:rPr>
              <a:t> России от </a:t>
            </a: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</a:rPr>
              <a:t>17 октября 2013 года </a:t>
            </a:r>
          </a:p>
          <a:p>
            <a:pPr algn="ctr"/>
            <a:r>
              <a:rPr lang="ru-RU" sz="3200" b="1" i="1" dirty="0" smtClean="0">
                <a:latin typeface="Times New Roman" panose="02020603050405020304" pitchFamily="18" charset="0"/>
              </a:rPr>
              <a:t>№ 1155.</a:t>
            </a:r>
            <a:endParaRPr lang="ru-RU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171468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4604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На данный момент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800" b="1" i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Навигаторе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образовательных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программ дошкольного образования — 21 наименование. </a:t>
            </a:r>
            <a:endParaRPr lang="ru-RU" sz="2800" dirty="0"/>
          </a:p>
        </p:txBody>
      </p:sp>
      <p:pic>
        <p:nvPicPr>
          <p:cNvPr id="3074" name="Picture 2" descr="https://avatars.mds.yandex.net/get-mpic/906397/img_id4948941859696416214.jpeg/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 bwMode="auto">
          <a:xfrm>
            <a:off x="234934" y="1549263"/>
            <a:ext cx="3024336" cy="43684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present5.com/presentation/1/63507102_272136337.pdf-img/63507102_272136337.pdf-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 bwMode="auto">
          <a:xfrm>
            <a:off x="2966257" y="1988840"/>
            <a:ext cx="3168352" cy="43948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firo.ranepa.ru/files/images/navigator_obraz_programm/zolotoy_kluchik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553" y="2357952"/>
            <a:ext cx="3075424" cy="43585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063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r="21"/>
          <a:stretch/>
        </p:blipFill>
        <p:spPr>
          <a:xfrm>
            <a:off x="1547664" y="188640"/>
            <a:ext cx="5760640" cy="64007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61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9024" y="9087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определяет </a:t>
            </a:r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базовый </a:t>
            </a: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объем, содержание, планируемые результаты дошкольного образования. </a:t>
            </a:r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с ФОП ДО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должна соответствовать ФОП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b="1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 сентября 2023</a:t>
            </a: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pPr algn="ctr"/>
            <a:r>
              <a:rPr lang="ru-RU" sz="3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п. 4 ст. 3</a:t>
            </a:r>
            <a:r>
              <a:rPr lang="ru-RU" sz="3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Федерального закона от 24.09.2022 № 371-ФЗ).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97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647" y="548680"/>
            <a:ext cx="8964488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Обязательную часть образовательной программы необходимо оформить в </a:t>
            </a:r>
            <a:r>
              <a:rPr lang="ru-RU" sz="2800" b="1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 ссылки на Федеральную программу. </a:t>
            </a:r>
            <a:endParaRPr lang="ru-RU" sz="2800" b="1" i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0AC6C73A-8A90-4C38-ABC8-406A823711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21208680"/>
              </p:ext>
            </p:extLst>
          </p:nvPr>
        </p:nvGraphicFramePr>
        <p:xfrm>
          <a:off x="467544" y="2204864"/>
          <a:ext cx="8108831" cy="419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3992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183" y="461790"/>
            <a:ext cx="3984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ФОП ДО</a:t>
            </a:r>
            <a:endParaRPr lang="ru-RU" sz="32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6927" y="2996952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4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елевой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31577" y="386714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45992" y="4575031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</a:t>
            </a:r>
            <a:endParaRPr lang="ru-RU" sz="4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831577" y="1581057"/>
            <a:ext cx="1368152" cy="1275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571691" y="1581057"/>
            <a:ext cx="230935" cy="2286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808008" y="1581057"/>
            <a:ext cx="861515" cy="3019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8453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94618"/>
            <a:ext cx="5109729" cy="778098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ФОП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3767470"/>
              </p:ext>
            </p:extLst>
          </p:nvPr>
        </p:nvGraphicFramePr>
        <p:xfrm>
          <a:off x="179512" y="1052736"/>
          <a:ext cx="8640960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2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16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Целевой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Пояснительная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записка: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подходы к формированию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Планируемые результаты, представленные в виде целевых ориентиров.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Подходы к </a:t>
                      </a:r>
                      <a:r>
                        <a:rPr lang="ru-RU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 диагностике достижения планируемых </a:t>
                      </a:r>
                      <a:r>
                        <a:rPr lang="ru-RU" sz="2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результатов.</a:t>
                      </a:r>
                      <a:endParaRPr lang="ru-RU" sz="2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25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3056</TotalTime>
  <Words>1107</Words>
  <Application>Microsoft Office PowerPoint</Application>
  <PresentationFormat>Экран (4:3)</PresentationFormat>
  <Paragraphs>178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МАДОУ №6 г.Шимановск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Структура ФОП ДО</vt:lpstr>
      <vt:lpstr>Слайд 10</vt:lpstr>
      <vt:lpstr>Слайд 11</vt:lpstr>
      <vt:lpstr>Слайд 12</vt:lpstr>
      <vt:lpstr>Слайд 13</vt:lpstr>
      <vt:lpstr>Образовательная область «Социально-коммуникативное развитие» направлена на:</vt:lpstr>
      <vt:lpstr>Образовательная область «Познавательное развитие»  направлена на:</vt:lpstr>
      <vt:lpstr>Образовательная область «Речевое развитие» включает:</vt:lpstr>
      <vt:lpstr>Образовательная область «Художественно-эстетическое развитие» предполагает:</vt:lpstr>
      <vt:lpstr>Образовательная область «Физическое развитие» предусматривает:</vt:lpstr>
      <vt:lpstr>Содержательный раздел.  Федеральная рабочая программа воспитания в ФОП ДО </vt:lpstr>
      <vt:lpstr>Направления воспитания и базовые ценности</vt:lpstr>
      <vt:lpstr>Содержательный раздел.  Программа коррекционно-развивающей работы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ДО как стратегический ориентир образовательной политики»</dc:title>
  <dc:creator>user</dc:creator>
  <cp:lastModifiedBy>User</cp:lastModifiedBy>
  <cp:revision>196</cp:revision>
  <cp:lastPrinted>2023-03-28T08:00:23Z</cp:lastPrinted>
  <dcterms:created xsi:type="dcterms:W3CDTF">2023-01-18T21:38:37Z</dcterms:created>
  <dcterms:modified xsi:type="dcterms:W3CDTF">2023-11-22T05:57:51Z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286227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